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22/12/2020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22/12/2020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22/12/2020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22/12/2020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22/12/2020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22/12/2020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22/12/2020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22/12/2020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22/12/2020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22/12/2020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22/12/2020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22/12/2020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22/12/2020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ÁRBOL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</a:t>
            </a:r>
            <a:r>
              <a:rPr lang="es-MX" sz="16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FORTAMUN 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729784" y="1024917"/>
            <a:ext cx="9918235" cy="626119"/>
          </a:xfrm>
          <a:prstGeom prst="flowChartProcess">
            <a:avLst/>
          </a:prstGeom>
          <a:solidFill>
            <a:schemeClr val="accent6">
              <a:alpha val="6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ES" sz="1400" b="1" dirty="0">
                <a:solidFill>
                  <a:schemeClr val="tx1"/>
                </a:solidFill>
                <a:latin typeface="Euphemia"/>
              </a:rPr>
              <a:t>Requerimientos satisfechos de la administración pública municipal necesarios para cumplir con sus obligaciones operativas y financieras.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369943" y="1223458"/>
            <a:ext cx="1515291" cy="447338"/>
          </a:xfrm>
          <a:prstGeom prst="flowChartProcess">
            <a:avLst/>
          </a:prstGeom>
          <a:solidFill>
            <a:schemeClr val="accent6">
              <a:alpha val="60000"/>
            </a:schemeClr>
          </a:solidFill>
          <a:ln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516157" y="2878424"/>
            <a:ext cx="1197077" cy="44734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  <a:endParaRPr lang="es-MX" sz="1400" b="1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Conector recto de flecha 11"/>
          <p:cNvCxnSpPr>
            <a:cxnSpLocks/>
            <a:stCxn id="67" idx="0"/>
            <a:endCxn id="20" idx="2"/>
          </p:cNvCxnSpPr>
          <p:nvPr/>
        </p:nvCxnSpPr>
        <p:spPr>
          <a:xfrm flipH="1" flipV="1">
            <a:off x="6688902" y="1651036"/>
            <a:ext cx="773352" cy="1024886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>
            <a:cxnSpLocks/>
            <a:stCxn id="72" idx="0"/>
            <a:endCxn id="20" idx="2"/>
          </p:cNvCxnSpPr>
          <p:nvPr/>
        </p:nvCxnSpPr>
        <p:spPr>
          <a:xfrm flipV="1">
            <a:off x="2505320" y="1651036"/>
            <a:ext cx="4183582" cy="100986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95BC8210-4606-43D2-8910-C2019FE4EB31}"/>
              </a:ext>
            </a:extLst>
          </p:cNvPr>
          <p:cNvCxnSpPr>
            <a:cxnSpLocks/>
            <a:endCxn id="20" idx="2"/>
          </p:cNvCxnSpPr>
          <p:nvPr/>
        </p:nvCxnSpPr>
        <p:spPr>
          <a:xfrm flipV="1">
            <a:off x="4160549" y="1651036"/>
            <a:ext cx="2528353" cy="105378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9671EA5A-D8FF-4E52-A2F8-C1B40F5C7554}"/>
              </a:ext>
            </a:extLst>
          </p:cNvPr>
          <p:cNvCxnSpPr>
            <a:cxnSpLocks/>
            <a:endCxn id="20" idx="2"/>
          </p:cNvCxnSpPr>
          <p:nvPr/>
        </p:nvCxnSpPr>
        <p:spPr>
          <a:xfrm flipH="1" flipV="1">
            <a:off x="6688902" y="1651036"/>
            <a:ext cx="2537775" cy="105378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29A7D2EA-D419-4881-B6F2-89DB18F7E8ED}"/>
              </a:ext>
            </a:extLst>
          </p:cNvPr>
          <p:cNvCxnSpPr>
            <a:cxnSpLocks/>
            <a:endCxn id="20" idx="2"/>
          </p:cNvCxnSpPr>
          <p:nvPr/>
        </p:nvCxnSpPr>
        <p:spPr>
          <a:xfrm flipV="1">
            <a:off x="5815542" y="1651036"/>
            <a:ext cx="873360" cy="1074074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9671EA5A-D8FF-4E52-A2F8-C1B40F5C7554}"/>
              </a:ext>
            </a:extLst>
          </p:cNvPr>
          <p:cNvCxnSpPr>
            <a:cxnSpLocks/>
            <a:endCxn id="20" idx="2"/>
          </p:cNvCxnSpPr>
          <p:nvPr/>
        </p:nvCxnSpPr>
        <p:spPr>
          <a:xfrm flipH="1" flipV="1">
            <a:off x="6688902" y="1651036"/>
            <a:ext cx="4257773" cy="105283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52796" y="5072697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5153297" y="5633015"/>
            <a:ext cx="1419445" cy="79454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Actividad 3.1 – Conexión de red de agua potable.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6733219" y="5682203"/>
            <a:ext cx="1419445" cy="79454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Actividad 4.1 – Construcción de infraestructura para descarga de aguas residuales.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8476501" y="5708944"/>
            <a:ext cx="1500402" cy="79454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Actividad 5.1 – Actualización de sistemas de recaudación locales.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5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10231386" y="5708944"/>
            <a:ext cx="1489646" cy="794548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Actividad 6.1 – Realización de obras de mantenimiento de infraestructura.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6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1434390" y="4515802"/>
            <a:ext cx="1262063" cy="932872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Actividad </a:t>
            </a: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1.1 </a:t>
            </a: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50" b="1" dirty="0">
                <a:solidFill>
                  <a:srgbClr val="000000"/>
                </a:solidFill>
                <a:latin typeface="Euphemia"/>
              </a:rPr>
              <a:t>Adquisición de equipo táctico para elementos policiacos.</a:t>
            </a: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36" name="Conector recto de flecha 35"/>
          <p:cNvCxnSpPr/>
          <p:nvPr/>
        </p:nvCxnSpPr>
        <p:spPr>
          <a:xfrm flipH="1" flipV="1">
            <a:off x="4269743" y="3469242"/>
            <a:ext cx="9720" cy="21172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Conector recto de flecha 57"/>
          <p:cNvCxnSpPr>
            <a:stCxn id="51" idx="0"/>
          </p:cNvCxnSpPr>
          <p:nvPr/>
        </p:nvCxnSpPr>
        <p:spPr>
          <a:xfrm flipV="1">
            <a:off x="5863020" y="3469537"/>
            <a:ext cx="1" cy="2163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>
            <a:stCxn id="53" idx="0"/>
          </p:cNvCxnSpPr>
          <p:nvPr/>
        </p:nvCxnSpPr>
        <p:spPr>
          <a:xfrm flipH="1" flipV="1">
            <a:off x="9207047" y="3522034"/>
            <a:ext cx="19655" cy="2186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Conector recto de flecha 59"/>
          <p:cNvCxnSpPr>
            <a:stCxn id="55" idx="0"/>
          </p:cNvCxnSpPr>
          <p:nvPr/>
        </p:nvCxnSpPr>
        <p:spPr>
          <a:xfrm flipV="1">
            <a:off x="10976209" y="3494342"/>
            <a:ext cx="5297" cy="2214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ector recto de flecha 60"/>
          <p:cNvCxnSpPr/>
          <p:nvPr/>
        </p:nvCxnSpPr>
        <p:spPr>
          <a:xfrm flipV="1">
            <a:off x="1906020" y="3469242"/>
            <a:ext cx="479007" cy="10189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/>
          <p:nvPr/>
        </p:nvCxnSpPr>
        <p:spPr>
          <a:xfrm flipV="1">
            <a:off x="7412902" y="3807625"/>
            <a:ext cx="20846" cy="1825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Multiplicar 37"/>
          <p:cNvSpPr/>
          <p:nvPr/>
        </p:nvSpPr>
        <p:spPr>
          <a:xfrm>
            <a:off x="10119391" y="2285124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Multiplicar 38"/>
          <p:cNvSpPr/>
          <p:nvPr/>
        </p:nvSpPr>
        <p:spPr>
          <a:xfrm>
            <a:off x="4891842" y="2318374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Multiplicar 40"/>
          <p:cNvSpPr/>
          <p:nvPr/>
        </p:nvSpPr>
        <p:spPr>
          <a:xfrm>
            <a:off x="6528932" y="5277394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3" name="Multiplicar 42"/>
          <p:cNvSpPr/>
          <p:nvPr/>
        </p:nvSpPr>
        <p:spPr>
          <a:xfrm>
            <a:off x="5009543" y="5277394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" name="Multiplicar 43"/>
          <p:cNvSpPr/>
          <p:nvPr/>
        </p:nvSpPr>
        <p:spPr>
          <a:xfrm>
            <a:off x="8448774" y="5315916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8" name="Multiplicar 47"/>
          <p:cNvSpPr/>
          <p:nvPr/>
        </p:nvSpPr>
        <p:spPr>
          <a:xfrm>
            <a:off x="10119391" y="5289174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2721332" y="4526396"/>
            <a:ext cx="1262063" cy="92374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smtClean="0">
                <a:solidFill>
                  <a:srgbClr val="000000"/>
                </a:solidFill>
                <a:latin typeface="Euphemia"/>
              </a:rPr>
              <a:t>Actividad </a:t>
            </a:r>
            <a:r>
              <a:rPr lang="es-MX" sz="1050" b="1" smtClean="0">
                <a:solidFill>
                  <a:srgbClr val="000000"/>
                </a:solidFill>
                <a:latin typeface="Euphemia"/>
              </a:rPr>
              <a:t>1.2 </a:t>
            </a: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50" b="1" dirty="0">
                <a:solidFill>
                  <a:srgbClr val="000000"/>
                </a:solidFill>
                <a:latin typeface="Euphemia"/>
              </a:rPr>
              <a:t>Mantenimiento a infraestructura de instituciones de Seguridad Pública.</a:t>
            </a: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11" name="Conector recto de flecha 10"/>
          <p:cNvCxnSpPr/>
          <p:nvPr/>
        </p:nvCxnSpPr>
        <p:spPr>
          <a:xfrm flipH="1" flipV="1">
            <a:off x="2384137" y="3469242"/>
            <a:ext cx="869554" cy="1058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id="{B930EC93-57E7-4CA6-A173-6FF22B7D88AC}"/>
              </a:ext>
            </a:extLst>
          </p:cNvPr>
          <p:cNvSpPr/>
          <p:nvPr/>
        </p:nvSpPr>
        <p:spPr>
          <a:xfrm>
            <a:off x="5148857" y="2675922"/>
            <a:ext cx="1443220" cy="79455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3 - Pago de derechos y aprovechamientos por concepto de agua.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4" name="Diagrama de flujo: proceso 30">
            <a:extLst>
              <a:ext uri="{FF2B5EF4-FFF2-40B4-BE49-F238E27FC236}">
                <a16:creationId xmlns:a16="http://schemas.microsoft.com/office/drawing/2014/main" id="{7C8459CC-6201-4EB0-B246-25EFCFF03424}"/>
              </a:ext>
            </a:extLst>
          </p:cNvPr>
          <p:cNvSpPr/>
          <p:nvPr/>
        </p:nvSpPr>
        <p:spPr>
          <a:xfrm>
            <a:off x="10232929" y="2693490"/>
            <a:ext cx="1489646" cy="79360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6 - Infraestructura con mantenimiento.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5" name="Diagrama de flujo: proceso 30">
            <a:extLst>
              <a:ext uri="{FF2B5EF4-FFF2-40B4-BE49-F238E27FC236}">
                <a16:creationId xmlns:a16="http://schemas.microsoft.com/office/drawing/2014/main" id="{5DF4CC25-1303-4771-A491-1339FBE0727F}"/>
              </a:ext>
            </a:extLst>
          </p:cNvPr>
          <p:cNvSpPr/>
          <p:nvPr/>
        </p:nvSpPr>
        <p:spPr>
          <a:xfrm>
            <a:off x="8429058" y="2700742"/>
            <a:ext cx="1493470" cy="79360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5 -Sistemas de recaudación local modernos.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7" name="Diagrama de flujo: proceso 33">
            <a:extLst>
              <a:ext uri="{FF2B5EF4-FFF2-40B4-BE49-F238E27FC236}">
                <a16:creationId xmlns:a16="http://schemas.microsoft.com/office/drawing/2014/main" id="{0DB8B3F5-CCEB-47FD-89BD-1893C06D425B}"/>
              </a:ext>
            </a:extLst>
          </p:cNvPr>
          <p:cNvSpPr/>
          <p:nvPr/>
        </p:nvSpPr>
        <p:spPr>
          <a:xfrm>
            <a:off x="6731685" y="2675922"/>
            <a:ext cx="1461137" cy="1131703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4 - Pago </a:t>
            </a:r>
            <a:r>
              <a:rPr lang="es-MX" sz="1050" b="1" dirty="0">
                <a:solidFill>
                  <a:srgbClr val="000000"/>
                </a:solidFill>
                <a:latin typeface="Euphemia"/>
              </a:rPr>
              <a:t>de derechos y aprovechamientos por concepto </a:t>
            </a: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de descarga de aguas residuales.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8" name="Multiplicar 67"/>
          <p:cNvSpPr/>
          <p:nvPr/>
        </p:nvSpPr>
        <p:spPr>
          <a:xfrm>
            <a:off x="8270768" y="2258382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Multiplicar 68"/>
          <p:cNvSpPr/>
          <p:nvPr/>
        </p:nvSpPr>
        <p:spPr>
          <a:xfrm>
            <a:off x="6443440" y="2223675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Multiplicar 45"/>
          <p:cNvSpPr/>
          <p:nvPr/>
        </p:nvSpPr>
        <p:spPr>
          <a:xfrm>
            <a:off x="1478954" y="2311830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Multiplicar 65"/>
          <p:cNvSpPr/>
          <p:nvPr/>
        </p:nvSpPr>
        <p:spPr>
          <a:xfrm>
            <a:off x="3433682" y="5247953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0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3531493" y="2687760"/>
            <a:ext cx="1419445" cy="79454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2 – Pago de obligaciones financieras.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1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3568691" y="5611782"/>
            <a:ext cx="1419445" cy="79454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Actividad </a:t>
            </a: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2.1 </a:t>
            </a: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– Pago de deuda pública.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2" name="Diagrama de flujo: proceso 33">
            <a:extLst>
              <a:ext uri="{FF2B5EF4-FFF2-40B4-BE49-F238E27FC236}">
                <a16:creationId xmlns:a16="http://schemas.microsoft.com/office/drawing/2014/main" id="{0DB8B3F5-CCEB-47FD-89BD-1893C06D425B}"/>
              </a:ext>
            </a:extLst>
          </p:cNvPr>
          <p:cNvSpPr/>
          <p:nvPr/>
        </p:nvSpPr>
        <p:spPr>
          <a:xfrm>
            <a:off x="1744772" y="2660897"/>
            <a:ext cx="1521096" cy="794551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1 - Necesidades de seguridad pública atendidas.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47" grpId="0" animBg="1"/>
      <p:bldP spid="49" grpId="0" animBg="1"/>
      <p:bldP spid="45" grpId="0" animBg="1"/>
      <p:bldP spid="51" grpId="0" animBg="1"/>
      <p:bldP spid="52" grpId="0" animBg="1"/>
      <p:bldP spid="53" grpId="0" animBg="1"/>
      <p:bldP spid="55" grpId="0" animBg="1"/>
      <p:bldP spid="56" grpId="0" animBg="1"/>
      <p:bldP spid="57" grpId="0" animBg="1"/>
      <p:bldP spid="63" grpId="0" animBg="1"/>
      <p:bldP spid="64" grpId="0" animBg="1"/>
      <p:bldP spid="65" grpId="0" animBg="1"/>
      <p:bldP spid="67" grpId="0" animBg="1"/>
      <p:bldP spid="70" grpId="0" animBg="1"/>
      <p:bldP spid="71" grpId="0" animBg="1"/>
      <p:bldP spid="7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3083</TotalTime>
  <Words>170</Words>
  <Application>Microsoft Office PowerPoint</Application>
  <PresentationFormat>Panorámica</PresentationFormat>
  <Paragraphs>20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Euphemia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Martín Campa</cp:lastModifiedBy>
  <cp:revision>88</cp:revision>
  <dcterms:created xsi:type="dcterms:W3CDTF">2020-01-30T03:52:29Z</dcterms:created>
  <dcterms:modified xsi:type="dcterms:W3CDTF">2020-12-22T18:13:55Z</dcterms:modified>
</cp:coreProperties>
</file>